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1" r:id="rId8"/>
    <p:sldId id="265" r:id="rId9"/>
    <p:sldId id="264" r:id="rId10"/>
    <p:sldId id="266" r:id="rId11"/>
    <p:sldId id="267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B700"/>
    <a:srgbClr val="222831"/>
    <a:srgbClr val="58585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8" autoAdjust="0"/>
    <p:restoredTop sz="94660"/>
  </p:normalViewPr>
  <p:slideViewPr>
    <p:cSldViewPr snapToGrid="0">
      <p:cViewPr varScale="1">
        <p:scale>
          <a:sx n="74" d="100"/>
          <a:sy n="74" d="100"/>
        </p:scale>
        <p:origin x="13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C09F49-3EC2-4208-904C-453F0F22C4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8983" y="2063589"/>
            <a:ext cx="7996367" cy="2002438"/>
          </a:xfrm>
        </p:spPr>
        <p:txBody>
          <a:bodyPr anchor="b"/>
          <a:lstStyle>
            <a:lvl1pPr algn="l">
              <a:defRPr sz="4500" b="0">
                <a:solidFill>
                  <a:srgbClr val="44B700"/>
                </a:solidFill>
              </a:defRPr>
            </a:lvl1pPr>
          </a:lstStyle>
          <a:p>
            <a:r>
              <a:rPr lang="en-US" dirty="0"/>
              <a:t>SAMSA TEMPLATE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4B5148-FEE9-459D-9AE7-16E0987337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984" y="4201991"/>
            <a:ext cx="7996367" cy="488048"/>
          </a:xfrm>
        </p:spPr>
        <p:txBody>
          <a:bodyPr>
            <a:normAutofit/>
          </a:bodyPr>
          <a:lstStyle>
            <a:lvl1pPr marL="0" indent="0" algn="l">
              <a:buNone/>
              <a:defRPr sz="2400" b="1" spc="225">
                <a:solidFill>
                  <a:srgbClr val="222831"/>
                </a:solidFill>
                <a:latin typeface="Ubuntu" panose="020B0504030602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SAMSA UKZN</a:t>
            </a:r>
            <a:endParaRPr lang="en-ZA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D1BF2359-D14E-4603-85FC-7D0F9DF44D20}"/>
              </a:ext>
            </a:extLst>
          </p:cNvPr>
          <p:cNvCxnSpPr/>
          <p:nvPr userDrawn="1"/>
        </p:nvCxnSpPr>
        <p:spPr>
          <a:xfrm>
            <a:off x="0" y="1458102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xmlns="" id="{D748BD38-0963-4EF0-B778-F77094F9064D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xmlns="" id="{224BD562-78F7-4CA2-9D57-168CA76264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513" y="-131009"/>
            <a:ext cx="4850036" cy="164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56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C2171F-5FE1-4163-B14A-507C6A52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03341"/>
            <a:ext cx="6952220" cy="994118"/>
          </a:xfrm>
        </p:spPr>
        <p:txBody>
          <a:bodyPr/>
          <a:lstStyle>
            <a:lvl1pPr>
              <a:defRPr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F8EC429-5A2A-48E6-8033-1E1113CC4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19890"/>
            <a:ext cx="7886700" cy="4658488"/>
          </a:xfrm>
        </p:spPr>
        <p:txBody>
          <a:bodyPr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C202A81-E7AE-46C2-8C08-B7D5CE4536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108181"/>
            <a:ext cx="1121378" cy="112137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39B8B6C-0A5C-4819-B22B-6AA1B71A0ACC}"/>
              </a:ext>
            </a:extLst>
          </p:cNvPr>
          <p:cNvCxnSpPr/>
          <p:nvPr userDrawn="1"/>
        </p:nvCxnSpPr>
        <p:spPr>
          <a:xfrm>
            <a:off x="0" y="1322175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xmlns="" id="{D5CAF749-1B27-41FB-B751-05710CA0E58F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</p:spTree>
    <p:extLst>
      <p:ext uri="{BB962C8B-B14F-4D97-AF65-F5344CB8AC3E}">
        <p14:creationId xmlns:p14="http://schemas.microsoft.com/office/powerpoint/2010/main" val="2499924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58331-BA09-4F10-91AC-170CD6A73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4DBF40F-C888-402F-AA1D-34889454586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 b="1" spc="450">
                <a:solidFill>
                  <a:srgbClr val="222831"/>
                </a:solidFill>
                <a:latin typeface="Ubuntu" panose="020B050403060203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SAMSA UKZN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DEDEA332-C69C-4BAD-A63F-E67A19A0E4A0}"/>
              </a:ext>
            </a:extLst>
          </p:cNvPr>
          <p:cNvCxnSpPr/>
          <p:nvPr userDrawn="1"/>
        </p:nvCxnSpPr>
        <p:spPr>
          <a:xfrm>
            <a:off x="0" y="1458102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xmlns="" id="{23C74B27-84A9-44E2-AE47-999F4A905B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141" y="-96109"/>
            <a:ext cx="3490765" cy="157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4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775B489-7954-44EA-8B08-A02ABBA4A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66128"/>
            <a:ext cx="3886200" cy="4610831"/>
          </a:xfrm>
        </p:spPr>
        <p:txBody>
          <a:bodyPr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EB2765-3BC4-4A96-A1CD-BE88D0628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66127"/>
            <a:ext cx="3886200" cy="4610836"/>
          </a:xfrm>
        </p:spPr>
        <p:txBody>
          <a:bodyPr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208CBC84-F5B7-4F76-8728-3F3A3D87651F}"/>
              </a:ext>
            </a:extLst>
          </p:cNvPr>
          <p:cNvSpPr txBox="1">
            <a:spLocks/>
          </p:cNvSpPr>
          <p:nvPr userDrawn="1"/>
        </p:nvSpPr>
        <p:spPr>
          <a:xfrm>
            <a:off x="628651" y="303341"/>
            <a:ext cx="6952220" cy="99411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44B7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/>
              <a:t>Click to edit Master title style</a:t>
            </a:r>
            <a:endParaRPr lang="en-ZA" sz="33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64C0A31-989C-4B63-8392-080ABFE9EF5A}"/>
              </a:ext>
            </a:extLst>
          </p:cNvPr>
          <p:cNvCxnSpPr/>
          <p:nvPr userDrawn="1"/>
        </p:nvCxnSpPr>
        <p:spPr>
          <a:xfrm>
            <a:off x="0" y="1322175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xmlns="" id="{87019652-8043-4D84-A00A-E2CA2656D3E7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0853036-FAE3-4FCB-9917-88126F707B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108181"/>
            <a:ext cx="1121378" cy="11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3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64182CF-054F-4C63-A1E1-441BC2632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22283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38583B6-5001-4436-93FD-9D416CC5B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9673446-6763-4758-B90B-3266F4B7CC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22283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C978E39-95E3-4FC3-ADAB-D59E55891B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7BA4E62C-AB03-443F-AA5B-1029DA83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03341"/>
            <a:ext cx="6952220" cy="994118"/>
          </a:xfrm>
        </p:spPr>
        <p:txBody>
          <a:bodyPr/>
          <a:lstStyle>
            <a:lvl1pPr>
              <a:defRPr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CB59035D-2A9B-4BE6-A3EC-6E382C433F14}"/>
              </a:ext>
            </a:extLst>
          </p:cNvPr>
          <p:cNvCxnSpPr/>
          <p:nvPr userDrawn="1"/>
        </p:nvCxnSpPr>
        <p:spPr>
          <a:xfrm>
            <a:off x="0" y="1322175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xmlns="" id="{0681DB60-D681-47C7-BF5F-1462B02CB8E5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3FA626F-E132-46D0-9F4C-14DC3AE7FB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108181"/>
            <a:ext cx="1121378" cy="11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7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6BF249B1-9567-4592-B88E-53987BC70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03341"/>
            <a:ext cx="6952220" cy="994118"/>
          </a:xfrm>
        </p:spPr>
        <p:txBody>
          <a:bodyPr/>
          <a:lstStyle>
            <a:lvl1pPr>
              <a:defRPr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8071B523-A561-4187-AA31-1ECD81D8203F}"/>
              </a:ext>
            </a:extLst>
          </p:cNvPr>
          <p:cNvCxnSpPr/>
          <p:nvPr userDrawn="1"/>
        </p:nvCxnSpPr>
        <p:spPr>
          <a:xfrm>
            <a:off x="0" y="1322175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xmlns="" id="{9E24F822-8256-40FC-94D4-34C4AE85EEEC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3A7F7C5-0720-4F14-8EF0-B472CD7C2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108181"/>
            <a:ext cx="1121378" cy="11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01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xmlns="" id="{7BC62D9A-9CDF-40C1-B8A4-CFA5FE7CF213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</p:spTree>
    <p:extLst>
      <p:ext uri="{BB962C8B-B14F-4D97-AF65-F5344CB8AC3E}">
        <p14:creationId xmlns:p14="http://schemas.microsoft.com/office/powerpoint/2010/main" val="33874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65D202-2633-4703-9723-13ECBC312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AB3785-FFFB-44DA-9566-717907D52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>
                <a:solidFill>
                  <a:srgbClr val="58585A"/>
                </a:solidFill>
              </a:defRPr>
            </a:lvl1pPr>
            <a:lvl2pPr>
              <a:defRPr sz="2100">
                <a:solidFill>
                  <a:srgbClr val="58585A"/>
                </a:solidFill>
              </a:defRPr>
            </a:lvl2pPr>
            <a:lvl3pPr>
              <a:defRPr sz="1800">
                <a:solidFill>
                  <a:srgbClr val="58585A"/>
                </a:solidFill>
              </a:defRPr>
            </a:lvl3pPr>
            <a:lvl4pPr>
              <a:defRPr sz="1500">
                <a:solidFill>
                  <a:srgbClr val="58585A"/>
                </a:solidFill>
              </a:defRPr>
            </a:lvl4pPr>
            <a:lvl5pPr>
              <a:defRPr sz="1500">
                <a:solidFill>
                  <a:srgbClr val="58585A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5C64909-755A-42F2-BC97-CAD76CBF44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33F3F5E-94F6-4D34-8E06-FAD58F63C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83467"/>
            <a:ext cx="888768" cy="88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14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F98E7C-8607-4472-B6DA-4C5167922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B2146AC-60D9-4F84-9E16-BE14FB473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DFB82D2-F321-4C21-95C4-18704F7E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xmlns="" id="{CE0B177D-289D-4D55-B1AA-70C22F8DE4AF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7EB022F-C2CB-4E61-9FAB-02D43A06B8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83467"/>
            <a:ext cx="806219" cy="80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2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C1E158A-07B2-4183-BB46-E3A62F579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CF635961-AB6F-4B96-94F2-CE3D93A8B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03341"/>
            <a:ext cx="6952220" cy="994118"/>
          </a:xfrm>
        </p:spPr>
        <p:txBody>
          <a:bodyPr/>
          <a:lstStyle>
            <a:lvl1pPr>
              <a:defRPr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E950258D-2161-4CCE-8692-011D55DEA3EB}"/>
              </a:ext>
            </a:extLst>
          </p:cNvPr>
          <p:cNvCxnSpPr/>
          <p:nvPr userDrawn="1"/>
        </p:nvCxnSpPr>
        <p:spPr>
          <a:xfrm>
            <a:off x="0" y="1322175"/>
            <a:ext cx="9144000" cy="0"/>
          </a:xfrm>
          <a:prstGeom prst="line">
            <a:avLst/>
          </a:prstGeom>
          <a:ln>
            <a:solidFill>
              <a:srgbClr val="44B7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xmlns="" id="{D3934A50-6D74-458A-AFA6-8A70AE57876B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CC09249-3D0E-4F60-A6A3-14822CE1C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26060" y="108181"/>
            <a:ext cx="1121378" cy="11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5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C626A83E-0691-418F-8566-ADABFAAA9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>
            <a:lvl1pPr>
              <a:defRPr>
                <a:solidFill>
                  <a:srgbClr val="44B7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290FDF5-52C9-4864-9268-302282F58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>
            <a:lvl1pPr>
              <a:defRPr>
                <a:solidFill>
                  <a:srgbClr val="58585A"/>
                </a:solidFill>
              </a:defRPr>
            </a:lvl1pPr>
            <a:lvl2pPr>
              <a:defRPr>
                <a:solidFill>
                  <a:srgbClr val="58585A"/>
                </a:solidFill>
              </a:defRPr>
            </a:lvl2pPr>
            <a:lvl3pPr>
              <a:defRPr>
                <a:solidFill>
                  <a:srgbClr val="58585A"/>
                </a:solidFill>
              </a:defRPr>
            </a:lvl3pPr>
            <a:lvl4pPr>
              <a:defRPr>
                <a:solidFill>
                  <a:srgbClr val="58585A"/>
                </a:solidFill>
              </a:defRPr>
            </a:lvl4pPr>
            <a:lvl5pPr>
              <a:defRPr>
                <a:solidFill>
                  <a:srgbClr val="58585A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xmlns="" id="{E2358F34-EAEC-4340-A7CB-CF9F5F587F89}"/>
              </a:ext>
            </a:extLst>
          </p:cNvPr>
          <p:cNvSpPr/>
          <p:nvPr userDrawn="1"/>
        </p:nvSpPr>
        <p:spPr>
          <a:xfrm>
            <a:off x="1" y="6376736"/>
            <a:ext cx="9144000" cy="488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58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1350"/>
          </a:p>
        </p:txBody>
      </p:sp>
    </p:spTree>
    <p:extLst>
      <p:ext uri="{BB962C8B-B14F-4D97-AF65-F5344CB8AC3E}">
        <p14:creationId xmlns:p14="http://schemas.microsoft.com/office/powerpoint/2010/main" val="3298290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4D23FD4-4AA3-4A08-9358-22BC9618D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91C81E4-3365-40C1-99D5-1AF913A40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D81D4CB-BDB0-432C-9672-92714E3FA7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02B47-8211-4DAC-89E6-3604F6049DC0}" type="datetimeFigureOut">
              <a:rPr lang="en-ZA" smtClean="0"/>
              <a:t>2021/07/27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0859FB9-918E-4973-8438-E5F8ED215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AA822A-B058-45B6-BB2F-4AAF3B1C8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F1425-C4FE-4A42-889E-B759A8BADE90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9760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Ectopic Pregnancies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8E45960-9B32-434F-9B88-7744BE608A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 smtClean="0"/>
              <a:t>Gynaecology MBCHB 4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4960780" y="5534342"/>
            <a:ext cx="8062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200" dirty="0" smtClean="0"/>
              <a:t>By Serini Reddy</a:t>
            </a:r>
          </a:p>
          <a:p>
            <a:endParaRPr lang="en-ZA" sz="1200" dirty="0" smtClean="0"/>
          </a:p>
          <a:p>
            <a:r>
              <a:rPr lang="en-ZA" sz="1200" dirty="0" smtClean="0"/>
              <a:t>Moderated by Dr T R </a:t>
            </a:r>
            <a:r>
              <a:rPr lang="en-ZA" sz="1200" dirty="0" err="1" smtClean="0"/>
              <a:t>Moodley</a:t>
            </a:r>
            <a:r>
              <a:rPr lang="en-ZA" sz="1200" dirty="0"/>
              <a:t> </a:t>
            </a:r>
            <a:r>
              <a:rPr lang="en-ZA" sz="1200" dirty="0" smtClean="0"/>
              <a:t>(</a:t>
            </a:r>
            <a:r>
              <a:rPr lang="en-ZA" sz="1200" dirty="0" err="1" smtClean="0"/>
              <a:t>MBChB</a:t>
            </a:r>
            <a:r>
              <a:rPr lang="en-ZA" sz="1200" dirty="0" smtClean="0"/>
              <a:t>, FCOG, MMED)</a:t>
            </a:r>
            <a:endParaRPr lang="en-ZA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200" dirty="0" smtClean="0"/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07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45"/>
    </mc:Choice>
    <mc:Fallback>
      <p:transition spd="slow" advTm="20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8034" y="2009105"/>
            <a:ext cx="8062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u="sng" dirty="0" smtClean="0"/>
              <a:t>Disclaimer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/>
              <a:t>The purpose of this resource </a:t>
            </a:r>
            <a:r>
              <a:rPr lang="en-ZA" dirty="0"/>
              <a:t>i</a:t>
            </a:r>
            <a:r>
              <a:rPr lang="en-ZA" dirty="0" smtClean="0"/>
              <a:t>s to assist students with course content. 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/>
              <a:t>It is a</a:t>
            </a:r>
            <a:r>
              <a:rPr lang="en-ZA" dirty="0" smtClean="0"/>
              <a:t> </a:t>
            </a:r>
            <a:r>
              <a:rPr lang="en-ZA" dirty="0" smtClean="0"/>
              <a:t>supplemental </a:t>
            </a:r>
            <a:r>
              <a:rPr lang="en-ZA" dirty="0" smtClean="0"/>
              <a:t>resource </a:t>
            </a:r>
            <a:r>
              <a:rPr lang="en-ZA" dirty="0" smtClean="0"/>
              <a:t>and </a:t>
            </a:r>
            <a:r>
              <a:rPr lang="en-ZA" dirty="0" smtClean="0"/>
              <a:t>does </a:t>
            </a:r>
            <a:r>
              <a:rPr lang="en-ZA" dirty="0" smtClean="0"/>
              <a:t>not replace lectures, textbooks, tutorials, practical sessions or any other learning resources from the </a:t>
            </a:r>
            <a:r>
              <a:rPr lang="en-ZA" dirty="0" smtClean="0"/>
              <a:t>university</a:t>
            </a:r>
          </a:p>
          <a:p>
            <a:pPr algn="ctr"/>
            <a:endParaRPr lang="en-ZA" dirty="0"/>
          </a:p>
          <a:p>
            <a:pPr algn="ctr"/>
            <a:r>
              <a:rPr lang="en-ZA" dirty="0" smtClean="0"/>
              <a:t>References are listed at the end of this document. No plagiarism has been committed.</a:t>
            </a:r>
            <a:endParaRPr lang="en-ZA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9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331"/>
    </mc:Choice>
    <mc:Fallback>
      <p:transition spd="slow" advTm="30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152" y="1635616"/>
            <a:ext cx="8062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Definition of Ectopic pregnancy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Developing blastocyst that </a:t>
            </a:r>
            <a:r>
              <a:rPr lang="en-ZA" dirty="0"/>
              <a:t>i</a:t>
            </a:r>
            <a:r>
              <a:rPr lang="en-ZA" dirty="0" smtClean="0"/>
              <a:t>mplants anywhere other than the endometrial lining of the uterine cavity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Must be able to implant and establish a blood supply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426" y="3359240"/>
            <a:ext cx="80621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Types of ectopic pregnancies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Tubal (93%)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err="1" smtClean="0"/>
              <a:t>Ampullary</a:t>
            </a:r>
            <a:r>
              <a:rPr lang="en-ZA" dirty="0" smtClean="0"/>
              <a:t> (70%)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Isthmic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err="1" smtClean="0"/>
              <a:t>Fimbrial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Ovarian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Interstitial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Abdominal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Cervical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5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31"/>
    </mc:Choice>
    <mc:Fallback>
      <p:transition spd="slow" advTm="55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5597" y="1425859"/>
            <a:ext cx="862643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Risk Factors</a:t>
            </a:r>
          </a:p>
          <a:p>
            <a:endParaRPr lang="en-ZA" sz="14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Previous </a:t>
            </a:r>
            <a:r>
              <a:rPr lang="en-ZA" sz="1400" dirty="0" smtClean="0"/>
              <a:t>ectopic</a:t>
            </a: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Tubal damage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Operations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Torsion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Cilia </a:t>
            </a:r>
            <a:r>
              <a:rPr lang="en-ZA" sz="1400" dirty="0" smtClean="0"/>
              <a:t>damage</a:t>
            </a: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Sexually transmitted diseases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Pelvic inflammatory disease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Chlamydia- Damages cilia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Previous induced abortions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Sterilisation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Sexual promiscuity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Smoking</a:t>
            </a:r>
            <a:endParaRPr lang="en-ZA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Advanced maternal age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51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740"/>
    </mc:Choice>
    <mc:Fallback>
      <p:transition spd="slow" advTm="78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871" y="1646349"/>
            <a:ext cx="806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4 potential outcomes in the natural progression of an ectopic pregnancy</a:t>
            </a:r>
            <a:endParaRPr lang="en-ZA" b="1" u="sng" dirty="0" smtClean="0"/>
          </a:p>
          <a:p>
            <a:endParaRPr lang="en-ZA" dirty="0" smtClean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72871" y="2161505"/>
            <a:ext cx="8927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u="sng" dirty="0" smtClean="0"/>
              <a:t>1. Tubal Rupture</a:t>
            </a:r>
            <a:endParaRPr lang="en-ZA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Associated with severe intra-abdominal haemorrhage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2871" y="2948667"/>
            <a:ext cx="8927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u="sng" dirty="0"/>
              <a:t>2</a:t>
            </a:r>
            <a:r>
              <a:rPr lang="en-ZA" sz="1600" b="1" u="sng" dirty="0" smtClean="0"/>
              <a:t>. Tubal abortion</a:t>
            </a:r>
            <a:endParaRPr lang="en-ZA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Expulsion from the </a:t>
            </a:r>
            <a:r>
              <a:rPr lang="en-ZA" sz="1600" dirty="0" err="1" smtClean="0"/>
              <a:t>fimbrial</a:t>
            </a:r>
            <a:r>
              <a:rPr lang="en-ZA" sz="1600" dirty="0" smtClean="0"/>
              <a:t> end of the Fallopian tube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In rare cases, re-implantation in the peritoneum can occur, leading to a secondary abdominal pregnancy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870" y="4164119"/>
            <a:ext cx="8927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u="sng" dirty="0"/>
              <a:t>3</a:t>
            </a:r>
            <a:r>
              <a:rPr lang="en-ZA" sz="1600" b="1" u="sng" dirty="0" smtClean="0"/>
              <a:t>. </a:t>
            </a:r>
            <a:r>
              <a:rPr lang="en-ZA" sz="1600" b="1" u="sng" dirty="0" smtClean="0"/>
              <a:t>Spontaneous resolution </a:t>
            </a:r>
            <a:endParaRPr lang="en-ZA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Foetus dies and will calcify (Called a </a:t>
            </a:r>
            <a:r>
              <a:rPr lang="en-ZA" sz="1600" dirty="0" err="1" smtClean="0"/>
              <a:t>Lithopaedion</a:t>
            </a:r>
            <a:r>
              <a:rPr lang="en-ZA" sz="1600" dirty="0"/>
              <a:t>)</a:t>
            </a:r>
            <a:endParaRPr lang="en-ZA" sz="16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72870" y="4992711"/>
            <a:ext cx="89272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u="sng" dirty="0"/>
              <a:t>4</a:t>
            </a:r>
            <a:r>
              <a:rPr lang="en-ZA" sz="1600" b="1" u="sng" dirty="0" smtClean="0"/>
              <a:t>. </a:t>
            </a:r>
            <a:r>
              <a:rPr lang="en-ZA" sz="1600" b="1" u="sng" dirty="0" smtClean="0"/>
              <a:t>Chronic Ectopic</a:t>
            </a:r>
            <a:endParaRPr lang="en-ZA" sz="16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Pregnancy is </a:t>
            </a:r>
            <a:r>
              <a:rPr lang="en-ZA" sz="1600" dirty="0" err="1" smtClean="0"/>
              <a:t>involuted</a:t>
            </a:r>
            <a:r>
              <a:rPr lang="en-ZA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Becomes a chronic inflammatory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Presents as: Adnexal mass, negative pregnancy test, re-established menstruation</a:t>
            </a:r>
            <a:endParaRPr lang="en-ZA" sz="1600" dirty="0" smtClean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6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206"/>
    </mc:Choice>
    <mc:Fallback>
      <p:transition spd="slow" advTm="672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6793" y="1504681"/>
            <a:ext cx="8927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b="1" u="sng" dirty="0" smtClean="0"/>
              <a:t>History and Examinations- Classic Triad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Recent Amenorrhea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PV </a:t>
            </a:r>
            <a:r>
              <a:rPr lang="en-ZA" sz="1600" dirty="0" smtClean="0"/>
              <a:t>bleeding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Patient may also have free fluid in the Pouch of </a:t>
            </a:r>
            <a:r>
              <a:rPr lang="en-ZA" sz="1600" dirty="0"/>
              <a:t>D</a:t>
            </a:r>
            <a:r>
              <a:rPr lang="en-ZA" sz="1600" dirty="0" smtClean="0"/>
              <a:t>ouglas </a:t>
            </a:r>
            <a:endParaRPr lang="en-ZA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Lower abdominal </a:t>
            </a:r>
            <a:r>
              <a:rPr lang="en-ZA" sz="1600" dirty="0" smtClean="0"/>
              <a:t>pain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Localized/diffuse/sharp/cramp-like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R</a:t>
            </a:r>
            <a:r>
              <a:rPr lang="en-ZA" sz="1600" dirty="0" smtClean="0"/>
              <a:t>anges </a:t>
            </a:r>
            <a:r>
              <a:rPr lang="en-ZA" sz="1600" dirty="0" smtClean="0"/>
              <a:t>from mild to peritonitis (Cervical Motion Tenderness</a:t>
            </a:r>
            <a:r>
              <a:rPr lang="en-ZA" sz="1600" dirty="0" smtClean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600" dirty="0" smtClean="0"/>
              <a:t>Some short-lived pain relief following tubal rupture</a:t>
            </a:r>
            <a:endParaRPr lang="en-ZA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6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16792" y="4477508"/>
            <a:ext cx="80621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Un-ruptured </a:t>
            </a:r>
            <a:r>
              <a:rPr lang="en-ZA" sz="1400" b="1" u="sng" dirty="0" err="1" smtClean="0"/>
              <a:t>vs</a:t>
            </a:r>
            <a:r>
              <a:rPr lang="en-ZA" sz="1400" b="1" u="sng" dirty="0" smtClean="0"/>
              <a:t> Ruptured </a:t>
            </a:r>
            <a:r>
              <a:rPr lang="en-ZA" sz="1400" b="1" u="sng" dirty="0" err="1" smtClean="0"/>
              <a:t>Ectopics</a:t>
            </a:r>
            <a:endParaRPr lang="en-ZA" sz="14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Un-ruptured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In-situ, 7-8 weeks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err="1" smtClean="0"/>
              <a:t>Haemodynamically</a:t>
            </a:r>
            <a:r>
              <a:rPr lang="en-ZA" sz="1400" dirty="0" smtClean="0"/>
              <a:t> stable or unstable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Ruptured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Abdominal tenderness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Adnexal mass/tenderness </a:t>
            </a:r>
          </a:p>
          <a:p>
            <a:endParaRPr lang="en-ZA" sz="1400" dirty="0" smtClean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42550" y="3563078"/>
            <a:ext cx="8062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What about the cervical OS?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Open OS: Incomplete miscarriage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Closed OS: Ectopic, PID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66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240"/>
    </mc:Choice>
    <mc:Fallback>
      <p:transition spd="slow" advTm="1062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9976" y="1633470"/>
            <a:ext cx="8062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Differential Diagnosis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Ectopic pregnancy until proven otherwise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Incomplete miscarriage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Threatened miscarriage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Pelvic Inflammatory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287"/>
    </mc:Choice>
    <mc:Fallback>
      <p:transition spd="slow" advTm="21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122" y="1412980"/>
            <a:ext cx="91590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Investigations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Pregnancy Test	-</a:t>
            </a:r>
            <a:r>
              <a:rPr lang="en-ZA" dirty="0" smtClean="0"/>
              <a:t>Positive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Ultrasound		-Empty Uterus (Thickened endometrium, no </a:t>
            </a:r>
            <a:r>
              <a:rPr lang="en-ZA" dirty="0" smtClean="0"/>
              <a:t>gestational </a:t>
            </a:r>
            <a:r>
              <a:rPr lang="en-ZA" dirty="0" smtClean="0"/>
              <a:t>sac) </a:t>
            </a:r>
            <a:endParaRPr lang="en-ZA" dirty="0" smtClean="0"/>
          </a:p>
          <a:p>
            <a:pPr lvl="6"/>
            <a:r>
              <a:rPr lang="en-ZA" dirty="0" smtClean="0"/>
              <a:t>-</a:t>
            </a:r>
            <a:r>
              <a:rPr lang="en-ZA" dirty="0" err="1" smtClean="0"/>
              <a:t>Transvaginal</a:t>
            </a:r>
            <a:r>
              <a:rPr lang="en-ZA" dirty="0" smtClean="0"/>
              <a:t> U/S: Intra-uterine pregnancy seen at 1500+ IU/L Beta-</a:t>
            </a:r>
            <a:r>
              <a:rPr lang="en-ZA" dirty="0" err="1" smtClean="0"/>
              <a:t>hCG</a:t>
            </a:r>
            <a:r>
              <a:rPr lang="en-ZA" dirty="0" smtClean="0"/>
              <a:t> </a:t>
            </a:r>
          </a:p>
          <a:p>
            <a:pPr lvl="6"/>
            <a:r>
              <a:rPr lang="en-ZA" dirty="0" smtClean="0"/>
              <a:t>-</a:t>
            </a:r>
            <a:r>
              <a:rPr lang="en-ZA" dirty="0" err="1" smtClean="0"/>
              <a:t>Transabdominal</a:t>
            </a:r>
            <a:r>
              <a:rPr lang="en-ZA" dirty="0" smtClean="0"/>
              <a:t> U/S: 6500+ IU/L Beta-</a:t>
            </a:r>
            <a:r>
              <a:rPr lang="en-ZA" dirty="0" err="1" smtClean="0"/>
              <a:t>hCG</a:t>
            </a:r>
            <a:endParaRPr lang="en-ZA" dirty="0" smtClean="0"/>
          </a:p>
          <a:p>
            <a:pPr lvl="6"/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Quantitative Beta-</a:t>
            </a:r>
            <a:r>
              <a:rPr lang="en-ZA" dirty="0" err="1" smtClean="0"/>
              <a:t>hCG</a:t>
            </a:r>
            <a:r>
              <a:rPr lang="en-ZA" dirty="0" smtClean="0"/>
              <a:t>	-Elevated</a:t>
            </a:r>
          </a:p>
          <a:p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FBC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err="1" smtClean="0"/>
              <a:t>Hb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INR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Cross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Type </a:t>
            </a:r>
            <a:r>
              <a:rPr lang="en-ZA" dirty="0" smtClean="0"/>
              <a:t>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Vitals</a:t>
            </a:r>
            <a:endParaRPr lang="en-ZA" dirty="0" smtClean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06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694"/>
    </mc:Choice>
    <mc:Fallback>
      <p:transition spd="slow" advTm="78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1202" y="1527379"/>
            <a:ext cx="80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Management</a:t>
            </a:r>
            <a:endParaRPr lang="en-ZA" dirty="0" smtClean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44082" y="1888437"/>
            <a:ext cx="890976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Medical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ONLY FOR UNRUPTURED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Methotrexate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Conditions: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ZA" sz="1400" dirty="0" smtClean="0"/>
              <a:t>Small (6 weeks or less)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ZA" sz="1400" dirty="0" smtClean="0"/>
              <a:t>No foetal HR present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ZA" sz="1400" dirty="0" smtClean="0"/>
              <a:t>Not allergic to </a:t>
            </a:r>
            <a:r>
              <a:rPr lang="en-ZA" sz="1400" dirty="0" smtClean="0"/>
              <a:t>methotrexate</a:t>
            </a:r>
            <a:endParaRPr lang="en-ZA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Before starting treatment: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FBC, urea, </a:t>
            </a:r>
            <a:r>
              <a:rPr lang="en-ZA" sz="1400" dirty="0" err="1" smtClean="0"/>
              <a:t>electrolyes</a:t>
            </a:r>
            <a:r>
              <a:rPr lang="en-ZA" sz="1400" dirty="0" smtClean="0"/>
              <a:t>, LFTs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Calculate </a:t>
            </a:r>
            <a:r>
              <a:rPr lang="en-ZA" sz="1400" dirty="0" smtClean="0"/>
              <a:t>Beta-</a:t>
            </a:r>
            <a:r>
              <a:rPr lang="en-ZA" sz="1400" dirty="0" err="1" smtClean="0"/>
              <a:t>hCG</a:t>
            </a:r>
            <a:r>
              <a:rPr lang="en-ZA" sz="1400" dirty="0" smtClean="0"/>
              <a:t> before and 7 days after methotrexate</a:t>
            </a:r>
            <a:r>
              <a:rPr lang="en-ZA" sz="1400" dirty="0" smtClean="0"/>
              <a:t>.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Most effective if &lt;1000 IU/L. Single dose still effective at &lt;3000IU/L</a:t>
            </a:r>
            <a:endParaRPr lang="en-ZA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IM </a:t>
            </a:r>
            <a:r>
              <a:rPr lang="en-ZA" sz="1400" dirty="0" smtClean="0"/>
              <a:t>injection given </a:t>
            </a:r>
            <a:r>
              <a:rPr lang="en-ZA" sz="1400" dirty="0" smtClean="0"/>
              <a:t>once (1mg/kg OR 50mg/m</a:t>
            </a:r>
            <a:r>
              <a:rPr lang="en-ZA" sz="1400" baseline="30000" dirty="0" smtClean="0"/>
              <a:t>2</a:t>
            </a:r>
            <a:r>
              <a:rPr lang="en-ZA" sz="1400" dirty="0" smtClean="0"/>
              <a:t>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Beta-</a:t>
            </a:r>
            <a:r>
              <a:rPr lang="en-ZA" sz="1400" dirty="0" err="1" smtClean="0"/>
              <a:t>hC</a:t>
            </a:r>
            <a:r>
              <a:rPr lang="en-ZA" sz="1400" dirty="0" err="1"/>
              <a:t>G</a:t>
            </a:r>
            <a:r>
              <a:rPr lang="en-ZA" sz="1400" dirty="0" smtClean="0"/>
              <a:t> levels must fall by 15% day 4 to day 7</a:t>
            </a:r>
            <a:endParaRPr lang="en-ZA" sz="1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Up to 4 doses of methotrexate can be given if decline is not appropriate each week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ZA" sz="1400" dirty="0" err="1" smtClean="0"/>
              <a:t>Leucovorin</a:t>
            </a:r>
            <a:r>
              <a:rPr lang="en-ZA" sz="1400" dirty="0" smtClean="0"/>
              <a:t> (</a:t>
            </a:r>
            <a:r>
              <a:rPr lang="en-ZA" sz="1400" dirty="0" err="1" smtClean="0"/>
              <a:t>Folininc</a:t>
            </a:r>
            <a:r>
              <a:rPr lang="en-ZA" sz="1400" dirty="0" smtClean="0"/>
              <a:t> Aci</a:t>
            </a:r>
            <a:r>
              <a:rPr lang="en-ZA" sz="1400" dirty="0" smtClean="0"/>
              <a:t>d) </a:t>
            </a:r>
            <a:r>
              <a:rPr lang="en-ZA" sz="1400" dirty="0" smtClean="0"/>
              <a:t>must be given with multiple doses, to help with side-effects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err="1" smtClean="0"/>
              <a:t>Rhogram</a:t>
            </a:r>
            <a:r>
              <a:rPr lang="en-ZA" sz="1400" dirty="0" smtClean="0"/>
              <a:t> also given to Rh negative women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Counsel the patient to maintain good fluid intake and avoid sexual intercourse during treatment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ZA" sz="1400" dirty="0" smtClean="0"/>
              <a:t>Methotrexate is </a:t>
            </a:r>
            <a:r>
              <a:rPr lang="en-ZA" sz="1400" dirty="0" err="1" smtClean="0"/>
              <a:t>teratgenic</a:t>
            </a:r>
            <a:r>
              <a:rPr lang="en-ZA" sz="1400" dirty="0" smtClean="0"/>
              <a:t>: Patient needs to be on contraception for three months post-treatment</a:t>
            </a:r>
            <a:endParaRPr lang="en-ZA" sz="1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025171" y="2252957"/>
            <a:ext cx="3758218" cy="1200329"/>
          </a:xfrm>
          <a:prstGeom prst="rect">
            <a:avLst/>
          </a:prstGeom>
          <a:noFill/>
          <a:ln>
            <a:solidFill>
              <a:srgbClr val="44B700"/>
            </a:solidFill>
          </a:ln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Why Methotrexate?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Methotrexate is cytostatic and will arrest cell growth in the growing foetus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9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185"/>
    </mc:Choice>
    <mc:Fallback>
      <p:transition spd="slow" advTm="140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757" y="1485413"/>
            <a:ext cx="80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Management</a:t>
            </a:r>
            <a:endParaRPr lang="en-ZA" dirty="0" smtClean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9273" y="1841866"/>
            <a:ext cx="4823337" cy="4401205"/>
          </a:xfrm>
          <a:prstGeom prst="rect">
            <a:avLst/>
          </a:prstGeom>
          <a:noFill/>
          <a:ln>
            <a:solidFill>
              <a:srgbClr val="44B700"/>
            </a:solidFill>
          </a:ln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Surgical- </a:t>
            </a:r>
            <a:r>
              <a:rPr lang="en-ZA" sz="1400" b="1" u="sng" dirty="0" smtClean="0"/>
              <a:t>Un-ruptured</a:t>
            </a:r>
            <a:endParaRPr lang="en-ZA" sz="1400" b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Laparotomy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Fertility </a:t>
            </a:r>
            <a:r>
              <a:rPr lang="en-ZA" sz="1400" dirty="0" smtClean="0"/>
              <a:t>Sparing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err="1" smtClean="0"/>
              <a:t>Salping</a:t>
            </a:r>
            <a:r>
              <a:rPr lang="en-ZA" sz="1400" b="1" i="1" dirty="0" err="1" smtClean="0"/>
              <a:t>ostomy</a:t>
            </a:r>
            <a:r>
              <a:rPr lang="en-ZA" sz="1400" dirty="0" smtClean="0"/>
              <a:t>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1/3 at risk</a:t>
            </a:r>
            <a:r>
              <a:rPr lang="en-ZA" sz="1400" dirty="0"/>
              <a:t> </a:t>
            </a:r>
            <a:r>
              <a:rPr lang="en-ZA" sz="1400" dirty="0" smtClean="0"/>
              <a:t>of future ectopic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Longitudinal incision</a:t>
            </a:r>
            <a:r>
              <a:rPr lang="en-ZA" sz="1400" dirty="0" smtClean="0"/>
              <a:t> is made over the bulging mass and the ectopic pregnancy is removed usin</a:t>
            </a:r>
            <a:r>
              <a:rPr lang="en-ZA" sz="1400" dirty="0" smtClean="0"/>
              <a:t>g forceps and suction. Incision heals by secondary intention</a:t>
            </a:r>
            <a:endParaRPr lang="en-ZA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Linear </a:t>
            </a:r>
            <a:r>
              <a:rPr lang="en-ZA" sz="1400" dirty="0" err="1" smtClean="0"/>
              <a:t>Salping</a:t>
            </a:r>
            <a:r>
              <a:rPr lang="en-ZA" sz="1400" b="1" i="1" dirty="0" err="1" smtClean="0"/>
              <a:t>otomy</a:t>
            </a:r>
            <a:endParaRPr lang="en-ZA" sz="1400" b="1" i="1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Cut from the fimbriae to the site of the ectopic. This shortens the tube and makes the fimbriae bigger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err="1" smtClean="0"/>
              <a:t>Fimbrial</a:t>
            </a:r>
            <a:r>
              <a:rPr lang="en-ZA" sz="1400" dirty="0" smtClean="0"/>
              <a:t> Milking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Only if the ectopic is already aborting through the fimbriae </a:t>
            </a:r>
            <a:endParaRPr lang="en-ZA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Non-fertility </a:t>
            </a:r>
            <a:r>
              <a:rPr lang="en-ZA" sz="1400" dirty="0" smtClean="0"/>
              <a:t>Sparing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Partial </a:t>
            </a:r>
            <a:r>
              <a:rPr lang="en-ZA" sz="1400" dirty="0" err="1" smtClean="0"/>
              <a:t>Salphin</a:t>
            </a:r>
            <a:r>
              <a:rPr lang="en-ZA" sz="1400" b="1" i="1" dirty="0" err="1" smtClean="0"/>
              <a:t>gectomy</a:t>
            </a:r>
            <a:endParaRPr lang="en-ZA" sz="1400" b="1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Total </a:t>
            </a:r>
            <a:r>
              <a:rPr lang="en-ZA" sz="1400" dirty="0" err="1" smtClean="0"/>
              <a:t>Salphin</a:t>
            </a:r>
            <a:r>
              <a:rPr lang="en-ZA" sz="1400" b="1" i="1" dirty="0" err="1" smtClean="0"/>
              <a:t>gectomy</a:t>
            </a:r>
            <a:endParaRPr lang="en-ZA" sz="1400" b="1" i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29002" y="1852816"/>
            <a:ext cx="4050603" cy="4401205"/>
          </a:xfrm>
          <a:prstGeom prst="rect">
            <a:avLst/>
          </a:prstGeom>
          <a:noFill/>
          <a:ln>
            <a:solidFill>
              <a:srgbClr val="44B700"/>
            </a:solidFill>
          </a:ln>
        </p:spPr>
        <p:txBody>
          <a:bodyPr wrap="square" rtlCol="0">
            <a:spAutoFit/>
          </a:bodyPr>
          <a:lstStyle/>
          <a:p>
            <a:r>
              <a:rPr lang="en-ZA" sz="1400" b="1" u="sng" dirty="0" smtClean="0"/>
              <a:t>Surgical- Ruptured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MUST RESUSCITATE THE PATIENT FIRST!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Laparotomy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Partial </a:t>
            </a:r>
            <a:r>
              <a:rPr lang="en-ZA" sz="1400" dirty="0" err="1" smtClean="0"/>
              <a:t>Salphin</a:t>
            </a:r>
            <a:r>
              <a:rPr lang="en-ZA" sz="1400" b="1" i="1" dirty="0" err="1" smtClean="0"/>
              <a:t>gectomy</a:t>
            </a:r>
            <a:endParaRPr lang="en-ZA" sz="1400" b="1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Clamp, cut and suture on either side of the ectopic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Total </a:t>
            </a:r>
            <a:r>
              <a:rPr lang="en-ZA" sz="1400" dirty="0" err="1" smtClean="0"/>
              <a:t>Salphin</a:t>
            </a:r>
            <a:r>
              <a:rPr lang="en-ZA" sz="1400" b="1" i="1" dirty="0" err="1" smtClean="0"/>
              <a:t>gectomy</a:t>
            </a:r>
            <a:endParaRPr lang="en-ZA" sz="1400" b="1" i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Clamp and the beginning of the tube and lateral to the rupture. The whole tube is removed and the ends are sutured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Segmental resection and </a:t>
            </a:r>
            <a:r>
              <a:rPr lang="en-ZA" sz="1400" dirty="0" smtClean="0"/>
              <a:t>re-anastomosis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After cutting, there is reattachment of the two 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sz="1400" dirty="0" smtClean="0"/>
              <a:t>This can only be done if the ends are good enough to join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sz="1400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537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236"/>
    </mc:Choice>
    <mc:Fallback>
      <p:transition spd="slow" advTm="149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2871" y="1659227"/>
            <a:ext cx="8062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Management- </a:t>
            </a:r>
            <a:r>
              <a:rPr lang="en-ZA" b="1" u="sng" dirty="0" err="1" smtClean="0"/>
              <a:t>Peri</a:t>
            </a:r>
            <a:r>
              <a:rPr lang="en-ZA" b="1" u="sng" dirty="0" smtClean="0"/>
              <a:t>-operative and post-operative</a:t>
            </a:r>
            <a:endParaRPr lang="en-ZA" dirty="0" smtClean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05774" y="2223291"/>
            <a:ext cx="80621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Resuscitate the patient if necessary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Ensure </a:t>
            </a:r>
            <a:r>
              <a:rPr lang="en-ZA" dirty="0" err="1" smtClean="0"/>
              <a:t>Hb</a:t>
            </a:r>
            <a:r>
              <a:rPr lang="en-ZA" dirty="0" smtClean="0"/>
              <a:t> levels are safe  for theatre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Provide Anti-D if patient if Rh negative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Post-operative </a:t>
            </a:r>
            <a:r>
              <a:rPr lang="en-ZA" dirty="0" smtClean="0"/>
              <a:t>counselling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Affects on fertility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Risk factors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/>
              <a:t>C</a:t>
            </a:r>
            <a:r>
              <a:rPr lang="en-ZA" dirty="0" smtClean="0"/>
              <a:t>ontraception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Z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Follow-up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4 – 6 weeks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Beta-</a:t>
            </a:r>
            <a:r>
              <a:rPr lang="en-ZA" dirty="0" err="1" smtClean="0"/>
              <a:t>hCG</a:t>
            </a:r>
            <a:r>
              <a:rPr lang="en-ZA" dirty="0" smtClean="0"/>
              <a:t> levels should be zero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ZA" dirty="0" smtClean="0"/>
              <a:t>Can attempt to conceive again in 6 months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ZA" dirty="0" smtClean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64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335"/>
    </mc:Choice>
    <mc:Fallback>
      <p:transition spd="slow" advTm="66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871" y="1622737"/>
            <a:ext cx="8062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u="sng" dirty="0" smtClean="0"/>
              <a:t>References</a:t>
            </a:r>
          </a:p>
          <a:p>
            <a:endParaRPr lang="en-ZA" dirty="0"/>
          </a:p>
          <a:p>
            <a:r>
              <a:rPr lang="en-ZA" dirty="0" smtClean="0"/>
              <a:t>Tutorial by Dr N R </a:t>
            </a:r>
            <a:r>
              <a:rPr lang="en-ZA" dirty="0" err="1" smtClean="0"/>
              <a:t>Maharaj</a:t>
            </a:r>
            <a:r>
              <a:rPr lang="en-ZA" dirty="0" smtClean="0"/>
              <a:t>, Prince </a:t>
            </a:r>
            <a:r>
              <a:rPr lang="en-ZA" dirty="0" err="1" smtClean="0"/>
              <a:t>Mshiyeni</a:t>
            </a:r>
            <a:r>
              <a:rPr lang="en-ZA" dirty="0" smtClean="0"/>
              <a:t> Memorial Hospital </a:t>
            </a:r>
          </a:p>
          <a:p>
            <a:endParaRPr lang="en-ZA" dirty="0"/>
          </a:p>
          <a:p>
            <a:r>
              <a:rPr lang="en-ZA" dirty="0" smtClean="0"/>
              <a:t>Clinical Gynaecology, MH Botha, T </a:t>
            </a:r>
            <a:r>
              <a:rPr lang="en-ZA" dirty="0" err="1" smtClean="0"/>
              <a:t>Matsaseng</a:t>
            </a:r>
            <a:r>
              <a:rPr lang="en-ZA" dirty="0" smtClean="0"/>
              <a:t>, TF Kruger, 5</a:t>
            </a:r>
            <a:r>
              <a:rPr lang="en-ZA" baseline="30000" dirty="0" smtClean="0"/>
              <a:t>th</a:t>
            </a:r>
            <a:r>
              <a:rPr lang="en-ZA" dirty="0" smtClean="0"/>
              <a:t> edition</a:t>
            </a:r>
            <a:endParaRPr lang="en-ZA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2251C0B-FE8B-48A5-B594-C3EA9A1FF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679" y="-628095"/>
            <a:ext cx="7996367" cy="2002438"/>
          </a:xfrm>
        </p:spPr>
        <p:txBody>
          <a:bodyPr>
            <a:normAutofit/>
          </a:bodyPr>
          <a:lstStyle/>
          <a:p>
            <a:r>
              <a:rPr lang="en-ZA" sz="2800" dirty="0" smtClean="0"/>
              <a:t>Ectopic Pregnancies</a:t>
            </a:r>
            <a:endParaRPr lang="en-ZA" sz="2800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65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57"/>
    </mc:Choice>
    <mc:Fallback>
      <p:transition spd="slow" advTm="26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57A0D99-C83C-4772-8790-AC8F9B7EA64E}" vid="{55E0D558-A5B5-40A2-87ED-775B69C05E4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SAMSA_PowerPoint_Template_2021_4_3</Template>
  <TotalTime>715</TotalTime>
  <Words>740</Words>
  <Application>Microsoft Office PowerPoint</Application>
  <PresentationFormat>On-screen Show (4:3)</PresentationFormat>
  <Paragraphs>184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Montserrat</vt:lpstr>
      <vt:lpstr>Montserrat Black</vt:lpstr>
      <vt:lpstr>Ubuntu</vt:lpstr>
      <vt:lpstr>Office Theme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  <vt:lpstr>Ectopic Pregnancies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Ectopic Pregnancies</dc:title>
  <dc:creator>Serini</dc:creator>
  <cp:lastModifiedBy>Serini</cp:lastModifiedBy>
  <cp:revision>88</cp:revision>
  <dcterms:created xsi:type="dcterms:W3CDTF">2021-07-22T18:51:12Z</dcterms:created>
  <dcterms:modified xsi:type="dcterms:W3CDTF">2021-07-27T19:15:29Z</dcterms:modified>
</cp:coreProperties>
</file>